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2" r:id="rId1"/>
  </p:sldMasterIdLst>
  <p:notesMasterIdLst>
    <p:notesMasterId r:id="rId12"/>
  </p:notesMasterIdLst>
  <p:sldIdLst>
    <p:sldId id="256" r:id="rId2"/>
    <p:sldId id="257" r:id="rId3"/>
    <p:sldId id="275" r:id="rId4"/>
    <p:sldId id="283" r:id="rId5"/>
    <p:sldId id="290" r:id="rId6"/>
    <p:sldId id="291" r:id="rId7"/>
    <p:sldId id="288" r:id="rId8"/>
    <p:sldId id="289" r:id="rId9"/>
    <p:sldId id="280" r:id="rId10"/>
    <p:sldId id="265" r:id="rId11"/>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5620"/>
    <p:restoredTop sz="94660"/>
  </p:normalViewPr>
  <p:slideViewPr>
    <p:cSldViewPr>
      <p:cViewPr>
        <p:scale>
          <a:sx n="100" d="100"/>
          <a:sy n="100" d="100"/>
        </p:scale>
        <p:origin x="-282" y="60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26417F1B-485A-4DE2-AF26-3095EDB5FC99}" type="datetimeFigureOut">
              <a:rPr lang="en-US" smtClean="0"/>
              <a:pPr/>
              <a:t>4/26/2019</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35D4F941-007A-483A-81DA-72F1797F48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D4F941-007A-483A-81DA-72F1797F48ED}"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C6537D3-95E5-46BE-A7EF-BAE33423E339}" type="datetimeFigureOut">
              <a:rPr lang="en-US" smtClean="0"/>
              <a:pPr/>
              <a:t>4/26/2019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54A281-B7D8-485F-939D-44ED33C975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C6537D3-95E5-46BE-A7EF-BAE33423E339}" type="datetimeFigureOut">
              <a:rPr lang="en-US" smtClean="0"/>
              <a:pPr/>
              <a:t>4/26/2019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254A281-B7D8-485F-939D-44ED33C975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C6537D3-95E5-46BE-A7EF-BAE33423E339}" type="datetimeFigureOut">
              <a:rPr lang="en-US" smtClean="0"/>
              <a:pPr/>
              <a:t>4/26/2019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C6537D3-95E5-46BE-A7EF-BAE33423E339}" type="datetimeFigureOut">
              <a:rPr lang="en-US" smtClean="0"/>
              <a:pPr/>
              <a:t>4/26/2019</a:t>
            </a:fld>
            <a:endParaRPr lang="en-US"/>
          </a:p>
        </p:txBody>
      </p:sp>
      <p:sp>
        <p:nvSpPr>
          <p:cNvPr id="10" name="Slide Number Placeholder 9"/>
          <p:cNvSpPr>
            <a:spLocks noGrp="1"/>
          </p:cNvSpPr>
          <p:nvPr>
            <p:ph type="sldNum" sz="quarter" idx="16"/>
          </p:nvPr>
        </p:nvSpPr>
        <p:spPr/>
        <p:txBody>
          <a:bodyPr rtlCol="0"/>
          <a:lstStyle/>
          <a:p>
            <a:fld id="{3254A281-B7D8-485F-939D-44ED33C9751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C6537D3-95E5-46BE-A7EF-BAE33423E339}" type="datetimeFigureOut">
              <a:rPr lang="en-US" smtClean="0"/>
              <a:pPr/>
              <a:t>4/26/2019</a:t>
            </a:fld>
            <a:endParaRPr lang="en-US"/>
          </a:p>
        </p:txBody>
      </p:sp>
      <p:sp>
        <p:nvSpPr>
          <p:cNvPr id="12" name="Slide Number Placeholder 11"/>
          <p:cNvSpPr>
            <a:spLocks noGrp="1"/>
          </p:cNvSpPr>
          <p:nvPr>
            <p:ph type="sldNum" sz="quarter" idx="16"/>
          </p:nvPr>
        </p:nvSpPr>
        <p:spPr/>
        <p:txBody>
          <a:bodyPr rtlCol="0"/>
          <a:lstStyle/>
          <a:p>
            <a:fld id="{3254A281-B7D8-485F-939D-44ED33C9751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6537D3-95E5-46BE-A7EF-BAE33423E339}" type="datetimeFigureOut">
              <a:rPr lang="en-US" smtClean="0"/>
              <a:pPr/>
              <a:t>4/26/2019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537D3-95E5-46BE-A7EF-BAE33423E339}" type="datetimeFigureOut">
              <a:rPr lang="en-US" smtClean="0"/>
              <a:pPr/>
              <a:t>4/26/2019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C6537D3-95E5-46BE-A7EF-BAE33423E339}" type="datetimeFigureOut">
              <a:rPr lang="en-US" smtClean="0"/>
              <a:pPr/>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C6537D3-95E5-46BE-A7EF-BAE33423E339}" type="datetimeFigureOut">
              <a:rPr lang="en-US" smtClean="0"/>
              <a:pPr/>
              <a:t>4/26/2019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C6537D3-95E5-46BE-A7EF-BAE33423E339}" type="datetimeFigureOut">
              <a:rPr lang="en-US" smtClean="0"/>
              <a:pPr/>
              <a:t>4/26/2019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254A281-B7D8-485F-939D-44ED33C975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514600"/>
            <a:ext cx="8458200" cy="533400"/>
          </a:xfrm>
        </p:spPr>
        <p:txBody>
          <a:bodyPr>
            <a:normAutofit/>
          </a:bodyPr>
          <a:lstStyle/>
          <a:p>
            <a:pPr lvl="0"/>
            <a:r>
              <a:rPr lang="sr-Latn-BA" sz="2400" dirty="0" smtClean="0"/>
              <a:t>finansiranjE zdravstvenoG OSIGURANJA</a:t>
            </a:r>
            <a:endParaRPr lang="en-US" sz="2400" dirty="0"/>
          </a:p>
        </p:txBody>
      </p:sp>
      <p:sp>
        <p:nvSpPr>
          <p:cNvPr id="3" name="Subtitle 2"/>
          <p:cNvSpPr>
            <a:spLocks noGrp="1"/>
          </p:cNvSpPr>
          <p:nvPr>
            <p:ph type="subTitle" idx="1"/>
          </p:nvPr>
        </p:nvSpPr>
        <p:spPr>
          <a:xfrm>
            <a:off x="533400" y="3352800"/>
            <a:ext cx="8010378" cy="2362200"/>
          </a:xfrm>
        </p:spPr>
        <p:txBody>
          <a:bodyPr>
            <a:normAutofit/>
          </a:bodyPr>
          <a:lstStyle/>
          <a:p>
            <a:r>
              <a:rPr lang="en-US" b="1" dirty="0" smtClean="0"/>
              <a:t> </a:t>
            </a:r>
            <a:r>
              <a:rPr lang="sr-Latn-CS" sz="1600" dirty="0" smtClean="0"/>
              <a:t>NAZIV PREDMETA:  	EKONOMIJA U ZDRAVSTVU</a:t>
            </a:r>
            <a:r>
              <a:rPr lang="en-US" sz="1600" dirty="0" smtClean="0"/>
              <a:t/>
            </a:r>
            <a:br>
              <a:rPr lang="en-US" sz="1600" dirty="0" smtClean="0"/>
            </a:br>
            <a:r>
              <a:rPr lang="sr-Latn-RS" sz="1600" dirty="0" smtClean="0"/>
              <a:t> PREDAVANJA BR.13</a:t>
            </a:r>
            <a:r>
              <a:rPr lang="sr-Latn-CS" sz="1600" dirty="0" smtClean="0"/>
              <a:t> 	</a:t>
            </a:r>
            <a:br>
              <a:rPr lang="sr-Latn-CS" sz="1600" dirty="0" smtClean="0"/>
            </a:br>
            <a:r>
              <a:rPr lang="sr-Latn-CS" sz="1600" dirty="0" smtClean="0"/>
              <a:t> NASTAVNA </a:t>
            </a:r>
            <a:r>
              <a:rPr lang="sr-Latn-CS" sz="1600" smtClean="0"/>
              <a:t>JEDINICA: FINANSIRANJE </a:t>
            </a:r>
            <a:r>
              <a:rPr lang="sr-Latn-CS" sz="1600" dirty="0" smtClean="0"/>
              <a:t>ZDRAVSTVENOG OSIGURANJA</a:t>
            </a:r>
          </a:p>
          <a:p>
            <a:r>
              <a:rPr lang="sr-Latn-CS" sz="1600" dirty="0" smtClean="0"/>
              <a:t> TEMATSKE JEDINICE: 	</a:t>
            </a:r>
            <a:r>
              <a:rPr lang="fr-FR" sz="1600" dirty="0" smtClean="0"/>
              <a:t> •</a:t>
            </a:r>
            <a:r>
              <a:rPr lang="sr-Latn-RS" sz="1600" dirty="0" smtClean="0"/>
              <a:t> MODELI FINANSIRANJA ZDRAVSTVENOG  OSIGURANJE</a:t>
            </a:r>
            <a:r>
              <a:rPr lang="en-US" sz="1600" dirty="0" smtClean="0"/>
              <a:t/>
            </a:r>
            <a:br>
              <a:rPr lang="en-US" sz="1600" dirty="0" smtClean="0"/>
            </a:br>
            <a:r>
              <a:rPr lang="sr-Latn-RS" sz="1600" dirty="0" smtClean="0"/>
              <a:t>                                  </a:t>
            </a:r>
            <a:r>
              <a:rPr lang="fr-FR" sz="1600" dirty="0" smtClean="0"/>
              <a:t>•</a:t>
            </a:r>
            <a:r>
              <a:rPr lang="sr-Latn-RS" sz="1600" dirty="0" smtClean="0"/>
              <a:t>  NIVOI FIANSIRANJA ZDRAVSTVENO OSIGURANJE.</a:t>
            </a:r>
            <a:r>
              <a:rPr lang="en-US" sz="1600" dirty="0" smtClean="0"/>
              <a:t/>
            </a:r>
            <a:br>
              <a:rPr lang="en-US" sz="1600" dirty="0" smtClean="0"/>
            </a:br>
            <a:r>
              <a:rPr lang="sr-Latn-RS" sz="1600" dirty="0" smtClean="0"/>
              <a:t>                                  </a:t>
            </a:r>
            <a:r>
              <a:rPr lang="ru-RU" sz="1600" dirty="0" smtClean="0"/>
              <a:t> </a:t>
            </a:r>
            <a:r>
              <a:rPr lang="sr-Latn-CS" sz="1600" dirty="0" smtClean="0"/>
              <a:t/>
            </a:r>
            <a:br>
              <a:rPr lang="sr-Latn-CS" sz="1600" dirty="0" smtClean="0"/>
            </a:br>
            <a:r>
              <a:rPr lang="sr-Latn-RS" sz="1600" dirty="0" smtClean="0"/>
              <a:t>PRIPREMILA</a:t>
            </a:r>
            <a:r>
              <a:rPr lang="sr-Latn-CS" sz="1600" dirty="0" smtClean="0"/>
              <a:t>: 	PROF. DR MILENA JAKŠIĆ</a:t>
            </a:r>
            <a:endParaRPr lang="en-US" sz="1600" dirty="0"/>
          </a:p>
        </p:txBody>
      </p:sp>
      <p:sp>
        <p:nvSpPr>
          <p:cNvPr id="4" name="Rectangle 3"/>
          <p:cNvSpPr/>
          <p:nvPr/>
        </p:nvSpPr>
        <p:spPr>
          <a:xfrm>
            <a:off x="2438400" y="6620412"/>
            <a:ext cx="6705600" cy="646331"/>
          </a:xfrm>
          <a:prstGeom prst="rect">
            <a:avLst/>
          </a:prstGeom>
        </p:spPr>
        <p:txBody>
          <a:bodyPr wrap="square">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b="1" dirty="0">
              <a:solidFill>
                <a:srgbClr val="000000"/>
              </a:solidFill>
            </a:endParaRPr>
          </a:p>
        </p:txBody>
      </p:sp>
      <p:pic>
        <p:nvPicPr>
          <p:cNvPr id="8" name="Picture 12" descr="memo grb copy"/>
          <p:cNvPicPr>
            <a:picLocks noChangeAspect="1" noChangeArrowheads="1"/>
          </p:cNvPicPr>
          <p:nvPr/>
        </p:nvPicPr>
        <p:blipFill>
          <a:blip r:embed="rId2" cstate="print"/>
          <a:srcRect/>
          <a:stretch>
            <a:fillRect/>
          </a:stretch>
        </p:blipFill>
        <p:spPr bwMode="auto">
          <a:xfrm>
            <a:off x="0" y="0"/>
            <a:ext cx="9144000" cy="175154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152400" y="1600200"/>
            <a:ext cx="8613648" cy="4876800"/>
          </a:xfrm>
        </p:spPr>
        <p:txBody>
          <a:bodyPr>
            <a:normAutofit/>
          </a:bodyPr>
          <a:lstStyle/>
          <a:p>
            <a:pPr>
              <a:buNone/>
            </a:pPr>
            <a:endParaRPr lang="en-US" dirty="0" smtClean="0"/>
          </a:p>
          <a:p>
            <a:pPr>
              <a:buNone/>
            </a:pPr>
            <a:endParaRPr lang="en-US" dirty="0" smtClean="0"/>
          </a:p>
          <a:p>
            <a:pPr>
              <a:buNone/>
            </a:pPr>
            <a:r>
              <a:rPr lang="en-US" sz="4000" b="1" dirty="0" smtClean="0"/>
              <a:t>             </a:t>
            </a:r>
            <a:r>
              <a:rPr lang="sr-Latn-RS" sz="4000" b="1" dirty="0" smtClean="0"/>
              <a:t>HVALA NA PAŽNJI</a:t>
            </a:r>
            <a:endParaRPr lang="sr-Latn-RS" sz="2800" b="1" dirty="0" smtClean="0"/>
          </a:p>
          <a:p>
            <a:pPr>
              <a:buNone/>
            </a:pPr>
            <a:endParaRPr lang="en-US" sz="4000" b="1" dirty="0"/>
          </a:p>
          <a:p>
            <a:pPr>
              <a:buNone/>
            </a:pPr>
            <a:r>
              <a:rPr lang="sr-Latn-RS" sz="4000" b="1" dirty="0" smtClean="0"/>
              <a:t>                 </a:t>
            </a:r>
            <a:endParaRPr lang="en-US" sz="2000" i="1" dirty="0"/>
          </a:p>
        </p:txBody>
      </p:sp>
      <p:pic>
        <p:nvPicPr>
          <p:cNvPr id="4" name="Picture 4" descr="Сродна слика"/>
          <p:cNvPicPr>
            <a:picLocks noChangeAspect="1" noChangeArrowheads="1"/>
          </p:cNvPicPr>
          <p:nvPr/>
        </p:nvPicPr>
        <p:blipFill>
          <a:blip r:embed="rId2" cstate="print"/>
          <a:srcRect/>
          <a:stretch>
            <a:fillRect/>
          </a:stretch>
        </p:blipFill>
        <p:spPr bwMode="auto">
          <a:xfrm>
            <a:off x="2895600" y="3581400"/>
            <a:ext cx="2895600" cy="289905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200" dirty="0" smtClean="0"/>
              <a:t>MODELI FINANSIRANJA DRAVSTVENOG OSIGURANJA</a:t>
            </a:r>
            <a:endParaRPr lang="en-US" sz="2200" dirty="0"/>
          </a:p>
        </p:txBody>
      </p:sp>
      <p:sp>
        <p:nvSpPr>
          <p:cNvPr id="3" name="Content Placeholder 2"/>
          <p:cNvSpPr>
            <a:spLocks noGrp="1"/>
          </p:cNvSpPr>
          <p:nvPr>
            <p:ph sz="quarter" idx="1"/>
          </p:nvPr>
        </p:nvSpPr>
        <p:spPr>
          <a:xfrm>
            <a:off x="228600" y="1600200"/>
            <a:ext cx="8537448" cy="4800600"/>
          </a:xfrm>
        </p:spPr>
        <p:txBody>
          <a:bodyPr>
            <a:normAutofit/>
          </a:bodyPr>
          <a:lstStyle/>
          <a:p>
            <a:pPr algn="just">
              <a:buNone/>
            </a:pPr>
            <a:r>
              <a:rPr lang="sr-Latn-BA" sz="2000" b="1" dirty="0" smtClean="0"/>
              <a:t>    </a:t>
            </a:r>
            <a:r>
              <a:rPr lang="sr-Latn-BA" sz="2800" dirty="0" smtClean="0"/>
              <a:t>SVETSKA ZDRAVSTVENA ORGANIZACIJA ISTIČE SLEDEĆE MODELE FINANSIRANJA:</a:t>
            </a:r>
          </a:p>
          <a:p>
            <a:pPr marL="457200" indent="-457200" algn="just">
              <a:buAutoNum type="arabicPeriod"/>
            </a:pPr>
            <a:r>
              <a:rPr lang="sr-Latn-BA" sz="2800" b="1" dirty="0" smtClean="0"/>
              <a:t>Bizmarkov model </a:t>
            </a:r>
            <a:r>
              <a:rPr lang="sr-Latn-BA" sz="2800" dirty="0" smtClean="0"/>
              <a:t>koji se naziva klasičnim, obaveznim ili socijalnim zdravstvenim osiguranjem.</a:t>
            </a:r>
          </a:p>
          <a:p>
            <a:pPr marL="457200" indent="-457200" algn="just">
              <a:buAutoNum type="arabicPeriod"/>
            </a:pPr>
            <a:r>
              <a:rPr lang="sr-Latn-BA" sz="2800" b="1" dirty="0" smtClean="0"/>
              <a:t>Beveridžov model </a:t>
            </a:r>
            <a:r>
              <a:rPr lang="sr-Latn-BA" sz="2800" dirty="0" smtClean="0"/>
              <a:t>u literaturi poznat kao model kao sistem budžetskog zdravstvenog osiguranja ili nacionalne zdravstvene službe</a:t>
            </a:r>
          </a:p>
          <a:p>
            <a:pPr marL="457200" indent="-457200" algn="just">
              <a:buAutoNum type="arabicPeriod"/>
            </a:pPr>
            <a:r>
              <a:rPr lang="sr-Latn-BA" sz="2800" b="1" dirty="0" smtClean="0"/>
              <a:t>Semaškov model </a:t>
            </a:r>
            <a:r>
              <a:rPr lang="sr-Latn-BA" sz="2800" dirty="0" smtClean="0"/>
              <a:t>ili model državno vođene zdravstvene zaštite.</a:t>
            </a:r>
            <a:endParaRPr lang="en-US" sz="2800" dirty="0" smtClean="0"/>
          </a:p>
          <a:p>
            <a:pPr marL="342900" indent="-342900" algn="just">
              <a:buNone/>
            </a:pPr>
            <a:r>
              <a:rPr lang="sr-Latn-CS" sz="2800" i="1" dirty="0" smtClean="0"/>
              <a:t>   </a:t>
            </a:r>
            <a:endParaRPr lang="en-US" sz="2800" i="1" dirty="0" smtClean="0"/>
          </a:p>
          <a:p>
            <a:pPr algn="just"/>
            <a:endParaRPr lang="sr-Latn-RS" i="1"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
            </a:r>
            <a:br>
              <a:rPr lang="en-US" sz="2800" dirty="0" smtClean="0"/>
            </a:br>
            <a:r>
              <a:rPr lang="sr-Latn-BA" sz="2800" dirty="0" smtClean="0"/>
              <a:t>BIZMARKOV MODEL</a:t>
            </a:r>
            <a:endParaRPr lang="en-US" sz="2800" dirty="0"/>
          </a:p>
        </p:txBody>
      </p:sp>
      <p:sp>
        <p:nvSpPr>
          <p:cNvPr id="3" name="Content Placeholder 2"/>
          <p:cNvSpPr>
            <a:spLocks noGrp="1"/>
          </p:cNvSpPr>
          <p:nvPr>
            <p:ph sz="quarter" idx="1"/>
          </p:nvPr>
        </p:nvSpPr>
        <p:spPr>
          <a:xfrm>
            <a:off x="152400" y="1600200"/>
            <a:ext cx="8613648" cy="4800600"/>
          </a:xfrm>
        </p:spPr>
        <p:txBody>
          <a:bodyPr>
            <a:normAutofit lnSpcReduction="10000"/>
          </a:bodyPr>
          <a:lstStyle/>
          <a:p>
            <a:pPr>
              <a:buFont typeface="Wingdings" pitchFamily="2" charset="2"/>
              <a:buChar char="q"/>
            </a:pPr>
            <a:r>
              <a:rPr lang="sr-Latn-BA" sz="2400" dirty="0" smtClean="0"/>
              <a:t>Karakteristike:</a:t>
            </a:r>
          </a:p>
          <a:p>
            <a:pPr>
              <a:buFont typeface="Wingdings" pitchFamily="2" charset="2"/>
              <a:buChar char="§"/>
            </a:pPr>
            <a:r>
              <a:rPr lang="sr-Latn-BA" sz="2400" dirty="0" smtClean="0"/>
              <a:t>Doprinosi za obavezno zdravstveno osiguranje, kao oblik javnih državnih </a:t>
            </a:r>
            <a:r>
              <a:rPr lang="sr-Latn-BA" sz="2400" dirty="0" smtClean="0"/>
              <a:t>prihoda, </a:t>
            </a:r>
            <a:r>
              <a:rPr lang="sr-Latn-BA" sz="2400" dirty="0" smtClean="0"/>
              <a:t>sa unapred definisanom namenom.</a:t>
            </a:r>
          </a:p>
          <a:p>
            <a:pPr>
              <a:buFont typeface="Wingdings" pitchFamily="2" charset="2"/>
              <a:buChar char="§"/>
            </a:pPr>
            <a:r>
              <a:rPr lang="sr-Latn-BA" sz="2400" dirty="0" smtClean="0"/>
              <a:t>Bruto zarada zaposlenih predstavlja osnovicu za uplatu doprinosa u neprofitne fondove osiguranja.</a:t>
            </a:r>
          </a:p>
          <a:p>
            <a:pPr>
              <a:buFont typeface="Wingdings" pitchFamily="2" charset="2"/>
              <a:buChar char="§"/>
            </a:pPr>
            <a:r>
              <a:rPr lang="sr-Latn-BA" sz="2400" dirty="0" smtClean="0"/>
              <a:t>Funkcioniše po principima neprofitabilnosti, solidarnosti između svih osiguranika, sigurnosti i odgovornosti.</a:t>
            </a:r>
          </a:p>
          <a:p>
            <a:pPr>
              <a:buFont typeface="Wingdings" pitchFamily="2" charset="2"/>
              <a:buChar char="§"/>
            </a:pPr>
            <a:r>
              <a:rPr lang="sr-Latn-BA" sz="2400" dirty="0" smtClean="0"/>
              <a:t>U okviru ovok sistema zaposleno je relativno mnogo nemedicinskih kadrova.</a:t>
            </a:r>
          </a:p>
          <a:p>
            <a:pPr>
              <a:buFont typeface="Wingdings" pitchFamily="2" charset="2"/>
              <a:buChar char="§"/>
            </a:pPr>
            <a:r>
              <a:rPr lang="sr-Latn-BA" sz="2400" dirty="0" smtClean="0"/>
              <a:t>Sisitem nije pod jakim nadzorom države.</a:t>
            </a:r>
          </a:p>
          <a:p>
            <a:pPr>
              <a:buFont typeface="Wingdings" pitchFamily="2" charset="2"/>
              <a:buChar char="§"/>
            </a:pPr>
            <a:r>
              <a:rPr lang="sr-Latn-BA" sz="2400" dirty="0" smtClean="0"/>
              <a:t>Održivost sistema je moguća samo ukoliko troškovi po osiguranom licu ne prelaze nivo prosečnog doprinosa po osiguranom licu.</a:t>
            </a:r>
          </a:p>
          <a:p>
            <a:pPr>
              <a:buNone/>
            </a:pPr>
            <a:endParaRPr lang="sr-Latn-BA" sz="2400" dirty="0" smtClean="0"/>
          </a:p>
          <a:p>
            <a:pPr>
              <a:buNone/>
            </a:pP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BEVERIDŽOV MODEL</a:t>
            </a:r>
            <a:endParaRPr lang="en-US" sz="2400" dirty="0"/>
          </a:p>
        </p:txBody>
      </p:sp>
      <p:sp>
        <p:nvSpPr>
          <p:cNvPr id="3" name="Content Placeholder 2"/>
          <p:cNvSpPr>
            <a:spLocks noGrp="1"/>
          </p:cNvSpPr>
          <p:nvPr>
            <p:ph sz="quarter" idx="1"/>
          </p:nvPr>
        </p:nvSpPr>
        <p:spPr>
          <a:xfrm>
            <a:off x="612648" y="1600200"/>
            <a:ext cx="8153400" cy="4953000"/>
          </a:xfrm>
        </p:spPr>
        <p:txBody>
          <a:bodyPr>
            <a:normAutofit/>
          </a:bodyPr>
          <a:lstStyle/>
          <a:p>
            <a:pPr algn="just">
              <a:buFont typeface="Wingdings" pitchFamily="2" charset="2"/>
              <a:buChar char="q"/>
            </a:pPr>
            <a:r>
              <a:rPr lang="sr-Latn-BA" dirty="0" smtClean="0"/>
              <a:t>Karakteristike:</a:t>
            </a:r>
          </a:p>
          <a:p>
            <a:pPr algn="just">
              <a:buFont typeface="Wingdings" pitchFamily="2" charset="2"/>
              <a:buChar char="§"/>
            </a:pPr>
            <a:r>
              <a:rPr lang="sr-Latn-BA" dirty="0" smtClean="0"/>
              <a:t>Sistem socijalnog osiguranja čiji je glavni nosilac država.</a:t>
            </a:r>
          </a:p>
          <a:p>
            <a:pPr algn="just">
              <a:buFont typeface="Wingdings" pitchFamily="2" charset="2"/>
              <a:buChar char="§"/>
            </a:pPr>
            <a:r>
              <a:rPr lang="sr-Latn-BA" dirty="0" smtClean="0"/>
              <a:t>Bazira se na porezima koje uplaćuju obveznici, odnosno finansiranje se vrši iz opšteg državnog budžeta.</a:t>
            </a:r>
          </a:p>
          <a:p>
            <a:pPr algn="just">
              <a:buFont typeface="Wingdings" pitchFamily="2" charset="2"/>
              <a:buChar char="§"/>
            </a:pPr>
            <a:r>
              <a:rPr lang="sr-Latn-BA" dirty="0" smtClean="0"/>
              <a:t>Bazira se na solidarnosti, ali u proces upravljanja sistemom nisu uključeni osiguranici i poslodavci.</a:t>
            </a:r>
          </a:p>
          <a:p>
            <a:pPr algn="just">
              <a:buFont typeface="Wingdings" pitchFamily="2" charset="2"/>
              <a:buChar char="§"/>
            </a:pPr>
            <a:r>
              <a:rPr lang="sr-Latn-BA" dirty="0" smtClean="0"/>
              <a:t>Upotreba sredstava zdravstvene zaštite odobrena je za sve stanovnike uz slobodu izbora lekara.</a:t>
            </a:r>
          </a:p>
          <a:p>
            <a:pPr algn="just">
              <a:buFont typeface="Wingdings" pitchFamily="2" charset="2"/>
              <a:buChar cha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en-US" sz="2800" dirty="0"/>
          </a:p>
        </p:txBody>
      </p:sp>
      <p:sp>
        <p:nvSpPr>
          <p:cNvPr id="3" name="Content Placeholder 2"/>
          <p:cNvSpPr>
            <a:spLocks noGrp="1"/>
          </p:cNvSpPr>
          <p:nvPr>
            <p:ph sz="quarter" idx="1"/>
          </p:nvPr>
        </p:nvSpPr>
        <p:spPr>
          <a:xfrm>
            <a:off x="612648" y="1600200"/>
            <a:ext cx="8153400" cy="5029200"/>
          </a:xfrm>
        </p:spPr>
        <p:txBody>
          <a:bodyPr>
            <a:normAutofit fontScale="92500" lnSpcReduction="20000"/>
          </a:bodyPr>
          <a:lstStyle/>
          <a:p>
            <a:pPr algn="just">
              <a:buFont typeface="Wingdings" pitchFamily="2" charset="2"/>
              <a:buChar char="§"/>
            </a:pPr>
            <a:r>
              <a:rPr lang="sr-Latn-BA" sz="2600" dirty="0" smtClean="0"/>
              <a:t>Problem ovog oblika osiguranja se tiče fiksnih zarada zaposlenih koje mogu uticati na ažurnost medicinskog osoblja i detaljna ispitivanja korisnika zdravstvenih usluga.</a:t>
            </a:r>
          </a:p>
          <a:p>
            <a:pPr algn="just">
              <a:buFont typeface="Wingdings" pitchFamily="2" charset="2"/>
              <a:buChar char="§"/>
            </a:pPr>
            <a:r>
              <a:rPr lang="sr-Latn-BA" sz="2600" dirty="0" smtClean="0"/>
              <a:t>Često dolazi do formiranja lista čekanja i sporije se vrši zamena medicinske opreme.</a:t>
            </a:r>
          </a:p>
          <a:p>
            <a:pPr algn="just">
              <a:buFont typeface="Wingdings" pitchFamily="2" charset="2"/>
              <a:buChar char="§"/>
            </a:pPr>
            <a:r>
              <a:rPr lang="sr-Latn-BA" sz="2600" dirty="0" smtClean="0"/>
              <a:t>Cilj formiranja ovog vida osiguranja bio je prevazilaženje sledećih problema: oskudice, bolesti, neznanja, zapuštenosti i nezaposlenosti.</a:t>
            </a:r>
          </a:p>
          <a:p>
            <a:pPr algn="just">
              <a:buFont typeface="Wingdings" pitchFamily="2" charset="2"/>
              <a:buChar char="§"/>
            </a:pPr>
            <a:r>
              <a:rPr lang="sr-Latn-BA" sz="2600" dirty="0" smtClean="0"/>
              <a:t>Ovaj model osiguranja karakterističan je za Veliku Britaniju, Irsku, Island, Dansku, Finsku, Norvešku i Švedsku.</a:t>
            </a:r>
          </a:p>
          <a:p>
            <a:pPr>
              <a:buFont typeface="Wingdings" pitchFamily="2" charset="2"/>
              <a:buChar char="§"/>
            </a:pPr>
            <a:r>
              <a:rPr lang="sr-Latn-BA" sz="2600" dirty="0" smtClean="0"/>
              <a:t>Veliki broj zemalja danas ima modifikovane oblike Bizmarkovog i Beveridžovog modela finansiranja zdravstvenog osiguranja.</a:t>
            </a:r>
          </a:p>
          <a:p>
            <a:pPr>
              <a:buFont typeface="Wingdings" pitchFamily="2" charset="2"/>
              <a:buChar char="§"/>
            </a:pPr>
            <a:endParaRPr lang="sr-Latn-BA" sz="2400" dirty="0" smtClean="0"/>
          </a:p>
          <a:p>
            <a:pPr algn="just">
              <a:buNone/>
            </a:pPr>
            <a:r>
              <a:rPr lang="sr-Latn-BA"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SEMAŠKOV MODEL FINANSIRANJA</a:t>
            </a:r>
            <a:endParaRPr lang="en-US" sz="2400" dirty="0"/>
          </a:p>
        </p:txBody>
      </p:sp>
      <p:sp>
        <p:nvSpPr>
          <p:cNvPr id="3" name="Content Placeholder 2"/>
          <p:cNvSpPr>
            <a:spLocks noGrp="1"/>
          </p:cNvSpPr>
          <p:nvPr>
            <p:ph sz="quarter" idx="1"/>
          </p:nvPr>
        </p:nvSpPr>
        <p:spPr>
          <a:xfrm>
            <a:off x="612648" y="1600200"/>
            <a:ext cx="8153400" cy="4800600"/>
          </a:xfrm>
        </p:spPr>
        <p:txBody>
          <a:bodyPr>
            <a:normAutofit fontScale="92500"/>
          </a:bodyPr>
          <a:lstStyle/>
          <a:p>
            <a:pPr algn="just">
              <a:buFont typeface="Wingdings" pitchFamily="2" charset="2"/>
              <a:buChar char="q"/>
            </a:pPr>
            <a:r>
              <a:rPr lang="sr-Latn-BA" dirty="0" smtClean="0"/>
              <a:t> Karakteristike:</a:t>
            </a:r>
          </a:p>
          <a:p>
            <a:pPr algn="just">
              <a:buFont typeface="Wingdings" pitchFamily="2" charset="2"/>
              <a:buChar char="§"/>
            </a:pPr>
            <a:r>
              <a:rPr lang="sr-Latn-BA" dirty="0" smtClean="0"/>
              <a:t>Primenjivao se u SSSR-u devedesetih godina prošlog veka i sličan je Beveridžovom modelu finansiranja.</a:t>
            </a:r>
          </a:p>
          <a:p>
            <a:pPr algn="just">
              <a:buFont typeface="Wingdings" pitchFamily="2" charset="2"/>
              <a:buChar char="§"/>
            </a:pPr>
            <a:r>
              <a:rPr lang="sr-Latn-BA" dirty="0" smtClean="0"/>
              <a:t>Država je odgovorna za zdravstvenu zaštitu celokupnog stanovništva – državno vođenje zdravstvene zaštite.</a:t>
            </a:r>
          </a:p>
          <a:p>
            <a:pPr algn="just">
              <a:buFont typeface="Wingdings" pitchFamily="2" charset="2"/>
              <a:buChar char="§"/>
            </a:pPr>
            <a:r>
              <a:rPr lang="sr-Latn-BA" dirty="0" smtClean="0"/>
              <a:t>Država je nosilac fonda za zdravstveno osiguranje, dok je isključena mogućnost privatne zdravstvene zaštite.</a:t>
            </a:r>
          </a:p>
          <a:p>
            <a:pPr algn="just">
              <a:buFont typeface="Wingdings" pitchFamily="2" charset="2"/>
              <a:buChar char="§"/>
            </a:pPr>
            <a:r>
              <a:rPr lang="sr-Latn-BA" dirty="0" smtClean="0"/>
              <a:t>Upravljanje sistemom se sprovodi od strane centralne vlade uz pomoć ministarstva zdravlja.</a:t>
            </a:r>
          </a:p>
          <a:p>
            <a:pPr algn="just">
              <a:buFont typeface="Wingdings" pitchFamily="2" charset="2"/>
              <a:buChar char="§"/>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2400" dirty="0"/>
          </a:p>
        </p:txBody>
      </p:sp>
      <p:sp>
        <p:nvSpPr>
          <p:cNvPr id="3" name="Content Placeholder 2"/>
          <p:cNvSpPr>
            <a:spLocks noGrp="1"/>
          </p:cNvSpPr>
          <p:nvPr>
            <p:ph sz="quarter" idx="1"/>
          </p:nvPr>
        </p:nvSpPr>
        <p:spPr>
          <a:xfrm>
            <a:off x="612648" y="1600200"/>
            <a:ext cx="8153400" cy="5257800"/>
          </a:xfrm>
        </p:spPr>
        <p:txBody>
          <a:bodyPr>
            <a:normAutofit fontScale="62500" lnSpcReduction="20000"/>
          </a:bodyPr>
          <a:lstStyle/>
          <a:p>
            <a:pPr algn="just">
              <a:buNone/>
            </a:pPr>
            <a:r>
              <a:rPr lang="sr-Latn-BA" dirty="0" smtClean="0"/>
              <a:t>    </a:t>
            </a:r>
            <a:r>
              <a:rPr lang="sr-Latn-BA" sz="3700" dirty="0" smtClean="0"/>
              <a:t>Najnovija klasifikacija modela finansiranja zdravstvenog osiguranja je sledeća:</a:t>
            </a:r>
          </a:p>
          <a:p>
            <a:pPr marL="514350" indent="-514350" algn="just"/>
            <a:r>
              <a:rPr lang="sr-Latn-BA" sz="3700" dirty="0" smtClean="0"/>
              <a:t>Model obaveznog zdravstvenog osiguranja </a:t>
            </a:r>
          </a:p>
          <a:p>
            <a:pPr marL="514350" indent="-514350" algn="just">
              <a:buNone/>
            </a:pPr>
            <a:r>
              <a:rPr lang="sr-Latn-BA" sz="3700" dirty="0" smtClean="0"/>
              <a:t>      (Bizmarkov model)</a:t>
            </a:r>
          </a:p>
          <a:p>
            <a:pPr marL="514350" indent="-514350" algn="just"/>
            <a:r>
              <a:rPr lang="sr-Latn-BA" sz="3700" dirty="0" smtClean="0"/>
              <a:t>Model nacionalne zdravstvene zaštite </a:t>
            </a:r>
          </a:p>
          <a:p>
            <a:pPr marL="514350" indent="-514350" algn="just">
              <a:buNone/>
            </a:pPr>
            <a:r>
              <a:rPr lang="sr-Latn-BA" sz="3700" dirty="0" smtClean="0"/>
              <a:t>      (Beveridžov model)</a:t>
            </a:r>
          </a:p>
          <a:p>
            <a:pPr marL="514350" indent="-514350" algn="just"/>
            <a:r>
              <a:rPr lang="sr-Latn-BA" sz="3700" dirty="0" smtClean="0"/>
              <a:t>Model privatnog zdravstvenog osiguranja </a:t>
            </a:r>
          </a:p>
          <a:p>
            <a:pPr marL="514350" indent="-514350" algn="just">
              <a:buNone/>
            </a:pPr>
            <a:r>
              <a:rPr lang="sr-Latn-BA" sz="3700" dirty="0" smtClean="0"/>
              <a:t>      (zaključivanje ugovora o osiguranju sa osiguravajućom kompanijom; pojedinac samostalno određuje iznos sredstava koji želi da potroši na zdravstvenu zaštitu; sistemom upravljaju privatne organizacije; podstiče se racionalno korišćenje sredstava i sprečava se moralni hazard; smanjuje se nivo korupcije u zdravstvu i povećava nivo investicija u sektoru zdravstvene zaštite; u ovom sistemu, za razliku od prethodno navedenih) nije prisutna solidarnost između osiguranika). </a:t>
            </a:r>
          </a:p>
          <a:p>
            <a:pPr algn="just">
              <a:buNone/>
            </a:pPr>
            <a:r>
              <a:rPr lang="sr-Latn-BA" sz="3700" dirty="0" smtClean="0"/>
              <a:t>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NIVOI FINANSIRANJA ZDRAVSTVENOG OSIGURANJA</a:t>
            </a:r>
            <a:endParaRPr lang="en-US" sz="2400" dirty="0"/>
          </a:p>
        </p:txBody>
      </p:sp>
      <p:sp>
        <p:nvSpPr>
          <p:cNvPr id="3" name="Content Placeholder 2"/>
          <p:cNvSpPr>
            <a:spLocks noGrp="1"/>
          </p:cNvSpPr>
          <p:nvPr>
            <p:ph sz="quarter" idx="1"/>
          </p:nvPr>
        </p:nvSpPr>
        <p:spPr>
          <a:xfrm>
            <a:off x="228600" y="1371600"/>
            <a:ext cx="8537448" cy="5257800"/>
          </a:xfrm>
        </p:spPr>
        <p:txBody>
          <a:bodyPr>
            <a:normAutofit lnSpcReduction="10000"/>
          </a:bodyPr>
          <a:lstStyle/>
          <a:p>
            <a:pPr marL="514350" indent="-514350">
              <a:buNone/>
            </a:pPr>
            <a:r>
              <a:rPr lang="sr-Latn-BA" dirty="0" smtClean="0"/>
              <a:t>I nivo: obavezno zdravstveno osiguranje</a:t>
            </a:r>
          </a:p>
          <a:p>
            <a:pPr marL="514350" indent="-514350">
              <a:buNone/>
            </a:pPr>
            <a:r>
              <a:rPr lang="sr-Latn-BA" dirty="0" smtClean="0"/>
              <a:t>II nivo: dopunsko zdravstveno osiguranje</a:t>
            </a:r>
          </a:p>
          <a:p>
            <a:pPr marL="514350" indent="-514350">
              <a:buNone/>
            </a:pPr>
            <a:r>
              <a:rPr lang="sr-Latn-BA" dirty="0" smtClean="0"/>
              <a:t>III nivo: privatno zdravstveno osiguranje</a:t>
            </a:r>
          </a:p>
          <a:p>
            <a:pPr marL="514350" indent="-514350" algn="just">
              <a:buNone/>
            </a:pPr>
            <a:r>
              <a:rPr lang="sr-Latn-BA" b="1" dirty="0" smtClean="0"/>
              <a:t>     Dopunsko ili dodatno </a:t>
            </a:r>
            <a:r>
              <a:rPr lang="sr-Latn-BA" dirty="0" smtClean="0"/>
              <a:t>zdravstveno osiguranje obezbeđuje osiguranim osobama plaćanje razlike do pune vrednosti zdravstvene zaštite. Naime, postoje oblici zdravstvene zaštite gde je propisana najniža vrednost koja se obavezno pokriva preko Zavoda za zdravstvenu zaštitu (npr. 80%), a razliku do 100% pokriva osiguranik ili dopunsko zdravstveno osiguranje koje je osiguranik zaključio i za to ima polisu osiguranja.</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5026152" cy="990600"/>
          </a:xfrm>
        </p:spPr>
        <p:txBody>
          <a:bodyPr/>
          <a:lstStyle/>
          <a:p>
            <a:endParaRPr lang="en-US" dirty="0"/>
          </a:p>
        </p:txBody>
      </p:sp>
      <p:sp>
        <p:nvSpPr>
          <p:cNvPr id="3" name="Content Placeholder 2"/>
          <p:cNvSpPr>
            <a:spLocks noGrp="1"/>
          </p:cNvSpPr>
          <p:nvPr>
            <p:ph sz="quarter" idx="1"/>
          </p:nvPr>
        </p:nvSpPr>
        <p:spPr>
          <a:xfrm>
            <a:off x="612648" y="1600200"/>
            <a:ext cx="8153400" cy="5105400"/>
          </a:xfrm>
        </p:spPr>
        <p:txBody>
          <a:bodyPr>
            <a:normAutofit/>
          </a:bodyPr>
          <a:lstStyle/>
          <a:p>
            <a:pPr algn="just">
              <a:buFont typeface="Wingdings" pitchFamily="2" charset="2"/>
              <a:buChar char="§"/>
            </a:pPr>
            <a:r>
              <a:rPr lang="sr-Latn-RS" dirty="0" smtClean="0"/>
              <a:t>Objasnite srpski model finansiranja sistema zdravstvenog osiguranja.</a:t>
            </a:r>
          </a:p>
          <a:p>
            <a:pPr algn="just">
              <a:buFont typeface="Wingdings" pitchFamily="2" charset="2"/>
              <a:buChar char="§"/>
            </a:pPr>
            <a:r>
              <a:rPr lang="sr-Latn-RS" dirty="0" smtClean="0"/>
              <a:t>Koji sistem zdravstvenog osiguranja u zemljama u tranziciji mora biti dominantno zastupljen i zašto?</a:t>
            </a:r>
          </a:p>
          <a:p>
            <a:pPr algn="just">
              <a:buFont typeface="Wingdings" pitchFamily="2" charset="2"/>
              <a:buChar char="§"/>
            </a:pPr>
            <a:r>
              <a:rPr lang="sr-Latn-RS" dirty="0" smtClean="0"/>
              <a:t>Predložite način finansiranja zdravstvenog osiguranja u zemljama u kojim populacija intenzivno stari.</a:t>
            </a:r>
          </a:p>
          <a:p>
            <a:pPr algn="just">
              <a:buFont typeface="Wingdings" pitchFamily="2" charset="2"/>
              <a:buChar char="§"/>
            </a:pPr>
            <a:r>
              <a:rPr lang="sr-Latn-RS" sz="2800" dirty="0" smtClean="0">
                <a:latin typeface="Tw Cen MT" pitchFamily="34" charset="0"/>
              </a:rPr>
              <a:t>Izvršite komparativnu analizu obaveznog i privatnog zdravstvenog osiguranja</a:t>
            </a:r>
          </a:p>
          <a:p>
            <a:pPr algn="just">
              <a:buFont typeface="Wingdings" pitchFamily="2" charset="2"/>
              <a:buChar char="§"/>
            </a:pPr>
            <a:endParaRPr lang="sr-Latn-BA" sz="2800" dirty="0" smtClean="0">
              <a:latin typeface="Tw Cen MT" pitchFamily="34" charset="0"/>
            </a:endParaRPr>
          </a:p>
          <a:p>
            <a:pPr algn="just">
              <a:buNone/>
            </a:pPr>
            <a:endParaRPr lang="sr-Latn-BA" sz="2800" dirty="0" smtClean="0">
              <a:latin typeface="Tw Cen MT" pitchFamily="34" charset="0"/>
            </a:endParaRPr>
          </a:p>
          <a:p>
            <a:pPr algn="just">
              <a:buNone/>
            </a:pPr>
            <a:endParaRPr lang="sr-Latn-RS" sz="2800" dirty="0" smtClean="0"/>
          </a:p>
          <a:p>
            <a:pPr algn="just">
              <a:buNone/>
            </a:pPr>
            <a:endParaRPr lang="sr-Latn-RS" sz="2800" dirty="0" smtClean="0"/>
          </a:p>
        </p:txBody>
      </p:sp>
      <p:pic>
        <p:nvPicPr>
          <p:cNvPr id="24578" name="Picture 2" descr="D:\Korisnik\Desktop\images 3.jpg"/>
          <p:cNvPicPr>
            <a:picLocks noChangeAspect="1" noChangeArrowheads="1"/>
          </p:cNvPicPr>
          <p:nvPr/>
        </p:nvPicPr>
        <p:blipFill>
          <a:blip r:embed="rId2" cstate="print"/>
          <a:srcRect/>
          <a:stretch>
            <a:fillRect/>
          </a:stretch>
        </p:blipFill>
        <p:spPr bwMode="auto">
          <a:xfrm>
            <a:off x="533401" y="228600"/>
            <a:ext cx="4572000" cy="9906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4838</TotalTime>
  <Words>600</Words>
  <Application>Microsoft Office PowerPoint</Application>
  <PresentationFormat>On-screen Show (4:3)</PresentationFormat>
  <Paragraphs>62</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Median</vt:lpstr>
      <vt:lpstr>finansiranjE zdravstvenoG OSIGURANJA</vt:lpstr>
      <vt:lpstr>MODELI FINANSIRANJA DRAVSTVENOG OSIGURANJA</vt:lpstr>
      <vt:lpstr> BIZMARKOV MODEL</vt:lpstr>
      <vt:lpstr>BEVERIDŽOV MODEL</vt:lpstr>
      <vt:lpstr>Slide 5</vt:lpstr>
      <vt:lpstr>SEMAŠKOV MODEL FINANSIRANJA</vt:lpstr>
      <vt:lpstr>Slide 7</vt:lpstr>
      <vt:lpstr>NIVOI FINANSIRANJA ZDRAVSTVENOG OSIGURANJA</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ULOGA BANAKA I TRŽIŠTA KAPITALA U FINANSIRANJU PROJEKATA JAVNO-PRIVATNOG PARTNERSTVA</dc:title>
  <dc:creator>Ekonomski fakultet</dc:creator>
  <cp:lastModifiedBy>toshiba</cp:lastModifiedBy>
  <cp:revision>212</cp:revision>
  <dcterms:created xsi:type="dcterms:W3CDTF">2014-04-01T08:09:23Z</dcterms:created>
  <dcterms:modified xsi:type="dcterms:W3CDTF">2019-04-26T07:07:31Z</dcterms:modified>
</cp:coreProperties>
</file>